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72" r:id="rId2"/>
  </p:sldMasterIdLst>
  <p:notesMasterIdLst>
    <p:notesMasterId r:id="rId13"/>
  </p:notesMasterIdLst>
  <p:handoutMasterIdLst>
    <p:handoutMasterId r:id="rId14"/>
  </p:handoutMasterIdLst>
  <p:sldIdLst>
    <p:sldId id="693" r:id="rId3"/>
    <p:sldId id="791" r:id="rId4"/>
    <p:sldId id="667" r:id="rId5"/>
    <p:sldId id="626" r:id="rId6"/>
    <p:sldId id="792" r:id="rId7"/>
    <p:sldId id="793" r:id="rId8"/>
    <p:sldId id="794" r:id="rId9"/>
    <p:sldId id="795" r:id="rId10"/>
    <p:sldId id="796" r:id="rId11"/>
    <p:sldId id="797" r:id="rId12"/>
  </p:sldIdLst>
  <p:sldSz cx="9144000" cy="6858000" type="screen4x3"/>
  <p:notesSz cx="7315200" cy="9601200"/>
  <p:embeddedFontLst>
    <p:embeddedFont>
      <p:font typeface="Calibri" panose="020F0502020204030204" pitchFamily="34" charset="0"/>
      <p:regular r:id="rId15"/>
      <p:bold r:id="rId16"/>
      <p:italic r:id="rId17"/>
      <p:boldItalic r:id="rId18"/>
    </p:embeddedFont>
    <p:embeddedFont>
      <p:font typeface="Segoe UI Light" panose="020B0502040204020203" pitchFamily="3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6FF"/>
    <a:srgbClr val="2378B0"/>
    <a:srgbClr val="0071C0"/>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03" autoAdjust="0"/>
    <p:restoredTop sz="85793" autoAdjust="0"/>
  </p:normalViewPr>
  <p:slideViewPr>
    <p:cSldViewPr snapToGrid="0">
      <p:cViewPr varScale="1">
        <p:scale>
          <a:sx n="121" d="100"/>
          <a:sy n="121" d="100"/>
        </p:scale>
        <p:origin x="2184" y="176"/>
      </p:cViewPr>
      <p:guideLst/>
    </p:cSldViewPr>
  </p:slideViewPr>
  <p:notesTextViewPr>
    <p:cViewPr>
      <p:scale>
        <a:sx n="3" d="2"/>
        <a:sy n="3" d="2"/>
      </p:scale>
      <p:origin x="0" y="0"/>
    </p:cViewPr>
  </p:notesTextViewPr>
  <p:gridSpacing cx="36576" cy="36576"/>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font" Target="fonts/font4.fntdata"/><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5.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4143375" y="0"/>
            <a:ext cx="3170238" cy="481013"/>
          </a:xfrm>
          <a:prstGeom prst="rect">
            <a:avLst/>
          </a:prstGeom>
        </p:spPr>
        <p:txBody>
          <a:bodyPr vert="horz" lIns="91440" tIns="45720" rIns="91440" bIns="45720" rtlCol="0"/>
          <a:lstStyle>
            <a:lvl1pPr algn="r">
              <a:defRPr sz="1200"/>
            </a:lvl1pPr>
          </a:lstStyle>
          <a:p>
            <a:fld id="{32AAB495-8A55-4E81-9580-4EE23D7B06F8}" type="datetimeFigureOut">
              <a:rPr lang="en-US" smtClean="0"/>
              <a:t>11/22/18</a:t>
            </a:fld>
            <a:endParaRPr lang="en-US"/>
          </a:p>
        </p:txBody>
      </p:sp>
      <p:sp>
        <p:nvSpPr>
          <p:cNvPr id="4" name="Footer Placeholder 3"/>
          <p:cNvSpPr>
            <a:spLocks noGrp="1"/>
          </p:cNvSpPr>
          <p:nvPr>
            <p:ph type="ftr" sz="quarter" idx="2"/>
          </p:nvPr>
        </p:nvSpPr>
        <p:spPr>
          <a:xfrm>
            <a:off x="0" y="9120190"/>
            <a:ext cx="3170238" cy="48101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90"/>
            <a:ext cx="3170238" cy="481012"/>
          </a:xfrm>
          <a:prstGeom prst="rect">
            <a:avLst/>
          </a:prstGeom>
        </p:spPr>
        <p:txBody>
          <a:bodyPr vert="horz" lIns="91440" tIns="45720" rIns="91440" bIns="45720" rtlCol="0" anchor="b"/>
          <a:lstStyle>
            <a:lvl1pPr algn="r">
              <a:defRPr sz="1200"/>
            </a:lvl1pPr>
          </a:lstStyle>
          <a:p>
            <a:fld id="{76E60DE2-8283-4F3C-8090-3892CB2DAB3C}" type="slidenum">
              <a:rPr lang="en-US" smtClean="0"/>
              <a:t>‹#›</a:t>
            </a:fld>
            <a:endParaRPr lang="en-US"/>
          </a:p>
        </p:txBody>
      </p:sp>
    </p:spTree>
    <p:extLst>
      <p:ext uri="{BB962C8B-B14F-4D97-AF65-F5344CB8AC3E}">
        <p14:creationId xmlns:p14="http://schemas.microsoft.com/office/powerpoint/2010/main" val="1942135378"/>
      </p:ext>
    </p:extLst>
  </p:cSld>
  <p:clrMap bg1="lt1" tx1="dk1" bg2="lt2" tx2="dk2" accent1="accent1" accent2="accent2" accent3="accent3" accent4="accent4" accent5="accent5" accent6="accent6" hlink="hlink" folHlink="folHlink"/>
</p:handoutMaster>
</file>

<file path=ppt/media/image1.gif>
</file>

<file path=ppt/media/image10.tif>
</file>

<file path=ppt/media/image2.png>
</file>

<file path=ppt/media/image3.png>
</file>

<file path=ppt/media/image4.png>
</file>

<file path=ppt/media/image5.png>
</file>

<file path=ppt/media/image6.tif>
</file>

<file path=ppt/media/image7.ti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C391717A-D19C-4213-AFC8-6AB8A85A5D0D}" type="datetimeFigureOut">
              <a:rPr lang="en-US" smtClean="0"/>
              <a:t>11/22/18</a:t>
            </a:fld>
            <a:endParaRPr lang="en-US"/>
          </a:p>
        </p:txBody>
      </p:sp>
      <p:sp>
        <p:nvSpPr>
          <p:cNvPr id="4" name="Slide Image Placeholder 3"/>
          <p:cNvSpPr>
            <a:spLocks noGrp="1" noRot="1" noChangeAspect="1"/>
          </p:cNvSpPr>
          <p:nvPr>
            <p:ph type="sldImg" idx="2"/>
          </p:nvPr>
        </p:nvSpPr>
        <p:spPr>
          <a:xfrm>
            <a:off x="1498600" y="1200150"/>
            <a:ext cx="431800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6"/>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6"/>
            <a:ext cx="3169920" cy="481726"/>
          </a:xfrm>
          <a:prstGeom prst="rect">
            <a:avLst/>
          </a:prstGeom>
        </p:spPr>
        <p:txBody>
          <a:bodyPr vert="horz" lIns="96661" tIns="48331" rIns="96661" bIns="48331" rtlCol="0" anchor="b"/>
          <a:lstStyle>
            <a:lvl1pPr algn="r">
              <a:defRPr sz="1300"/>
            </a:lvl1pPr>
          </a:lstStyle>
          <a:p>
            <a:fld id="{5917C2FF-42DD-4775-B4BF-8C9718BDE091}" type="slidenum">
              <a:rPr lang="en-US" smtClean="0"/>
              <a:t>‹#›</a:t>
            </a:fld>
            <a:endParaRPr lang="en-US"/>
          </a:p>
        </p:txBody>
      </p:sp>
    </p:spTree>
    <p:extLst>
      <p:ext uri="{BB962C8B-B14F-4D97-AF65-F5344CB8AC3E}">
        <p14:creationId xmlns:p14="http://schemas.microsoft.com/office/powerpoint/2010/main" val="13045587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917C2FF-42DD-4775-B4BF-8C9718BDE091}" type="slidenum">
              <a:rPr lang="en-US" smtClean="0"/>
              <a:t>1</a:t>
            </a:fld>
            <a:endParaRPr lang="en-US"/>
          </a:p>
        </p:txBody>
      </p:sp>
    </p:spTree>
    <p:extLst>
      <p:ext uri="{BB962C8B-B14F-4D97-AF65-F5344CB8AC3E}">
        <p14:creationId xmlns:p14="http://schemas.microsoft.com/office/powerpoint/2010/main" val="21229192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66612"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917C2FF-42DD-4775-B4BF-8C9718BDE091}" type="slidenum">
              <a:rPr lang="en-US" smtClean="0"/>
              <a:t>10</a:t>
            </a:fld>
            <a:endParaRPr lang="en-US"/>
          </a:p>
        </p:txBody>
      </p:sp>
    </p:spTree>
    <p:extLst>
      <p:ext uri="{BB962C8B-B14F-4D97-AF65-F5344CB8AC3E}">
        <p14:creationId xmlns:p14="http://schemas.microsoft.com/office/powerpoint/2010/main" val="15583574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Nucleosomes are the basic units of DNA packaging. They contain 147 </a:t>
            </a:r>
            <a:r>
              <a:rPr lang="en-US" dirty="0" err="1"/>
              <a:t>bp</a:t>
            </a:r>
            <a:r>
              <a:rPr lang="en-US" dirty="0"/>
              <a:t> of DNA wrapped in about 2 turns around a histone octamer. </a:t>
            </a:r>
            <a:r>
              <a:rPr lang="en-US" dirty="0" err="1"/>
              <a:t>Nucleosomal</a:t>
            </a:r>
            <a:r>
              <a:rPr lang="en-US" dirty="0"/>
              <a:t> DNA is occluded from interacting with many other DNA-binding proteins so their positions affect all DNA-related processes in the cell:  transcription, DNA replication, DNA repair, etc.</a:t>
            </a:r>
          </a:p>
        </p:txBody>
      </p:sp>
      <p:sp>
        <p:nvSpPr>
          <p:cNvPr id="4" name="Slide Number Placeholder 3"/>
          <p:cNvSpPr>
            <a:spLocks noGrp="1"/>
          </p:cNvSpPr>
          <p:nvPr>
            <p:ph type="sldNum" sz="quarter" idx="10"/>
          </p:nvPr>
        </p:nvSpPr>
        <p:spPr/>
        <p:txBody>
          <a:bodyPr/>
          <a:lstStyle/>
          <a:p>
            <a:fld id="{5917C2FF-42DD-4775-B4BF-8C9718BDE091}" type="slidenum">
              <a:rPr lang="en-US" smtClean="0"/>
              <a:t>2</a:t>
            </a:fld>
            <a:endParaRPr lang="en-US"/>
          </a:p>
        </p:txBody>
      </p:sp>
    </p:spTree>
    <p:extLst>
      <p:ext uri="{BB962C8B-B14F-4D97-AF65-F5344CB8AC3E}">
        <p14:creationId xmlns:p14="http://schemas.microsoft.com/office/powerpoint/2010/main" val="3601384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66612" rtl="0" eaLnBrk="1" fontAlgn="auto" latinLnBrk="0" hangingPunct="1">
              <a:lnSpc>
                <a:spcPct val="100000"/>
              </a:lnSpc>
              <a:spcBef>
                <a:spcPts val="0"/>
              </a:spcBef>
              <a:spcAft>
                <a:spcPts val="0"/>
              </a:spcAft>
              <a:buClrTx/>
              <a:buSzTx/>
              <a:buFontTx/>
              <a:buNone/>
              <a:tabLst/>
              <a:defRPr/>
            </a:pPr>
            <a:r>
              <a:rPr lang="en-US" dirty="0"/>
              <a:t>Because of that we want to identify the precise positions of nucleosomes on the whole genome. But how can we do this?</a:t>
            </a:r>
          </a:p>
        </p:txBody>
      </p:sp>
      <p:sp>
        <p:nvSpPr>
          <p:cNvPr id="4" name="Slide Number Placeholder 3"/>
          <p:cNvSpPr>
            <a:spLocks noGrp="1"/>
          </p:cNvSpPr>
          <p:nvPr>
            <p:ph type="sldNum" sz="quarter" idx="10"/>
          </p:nvPr>
        </p:nvSpPr>
        <p:spPr/>
        <p:txBody>
          <a:bodyPr/>
          <a:lstStyle/>
          <a:p>
            <a:fld id="{5917C2FF-42DD-4775-B4BF-8C9718BDE091}" type="slidenum">
              <a:rPr lang="en-US" smtClean="0"/>
              <a:t>3</a:t>
            </a:fld>
            <a:endParaRPr lang="en-US"/>
          </a:p>
        </p:txBody>
      </p:sp>
    </p:spTree>
    <p:extLst>
      <p:ext uri="{BB962C8B-B14F-4D97-AF65-F5344CB8AC3E}">
        <p14:creationId xmlns:p14="http://schemas.microsoft.com/office/powerpoint/2010/main" val="3987074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most used method of mapping nucleosome positions is called MNase-seq. Briefly, these are the typical steps of an </a:t>
            </a:r>
            <a:r>
              <a:rPr lang="en-US" dirty="0" err="1"/>
              <a:t>MNase-seq</a:t>
            </a:r>
            <a:r>
              <a:rPr lang="en-US" baseline="0" dirty="0"/>
              <a:t> experiment. </a:t>
            </a:r>
            <a:r>
              <a:rPr lang="en-US" dirty="0"/>
              <a:t>First, chromatin is isolated from the cells and </a:t>
            </a:r>
            <a:r>
              <a:rPr lang="en-US" baseline="0" dirty="0"/>
              <a:t>digested with micrococcal nuclease (or MNase), which destroys the linker DNA between nucleosomes.</a:t>
            </a:r>
            <a:r>
              <a:rPr lang="en-US" dirty="0"/>
              <a:t> Then the undigested DNA is purified, sequenced, and mapped to the genome.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In this workshop we will discuss the last part of this process, that contains the computational steps.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5917C2FF-42DD-4775-B4BF-8C9718BDE091}" type="slidenum">
              <a:rPr lang="en-US" smtClean="0"/>
              <a:t>4</a:t>
            </a:fld>
            <a:endParaRPr lang="en-US"/>
          </a:p>
        </p:txBody>
      </p:sp>
    </p:spTree>
    <p:extLst>
      <p:ext uri="{BB962C8B-B14F-4D97-AF65-F5344CB8AC3E}">
        <p14:creationId xmlns:p14="http://schemas.microsoft.com/office/powerpoint/2010/main" val="7828821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So, we start with the undigested DNA</a:t>
            </a:r>
            <a:endParaRPr lang="en-US" dirty="0"/>
          </a:p>
        </p:txBody>
      </p:sp>
      <p:sp>
        <p:nvSpPr>
          <p:cNvPr id="4" name="Slide Number Placeholder 3"/>
          <p:cNvSpPr>
            <a:spLocks noGrp="1"/>
          </p:cNvSpPr>
          <p:nvPr>
            <p:ph type="sldNum" sz="quarter" idx="10"/>
          </p:nvPr>
        </p:nvSpPr>
        <p:spPr/>
        <p:txBody>
          <a:bodyPr/>
          <a:lstStyle/>
          <a:p>
            <a:fld id="{5917C2FF-42DD-4775-B4BF-8C9718BDE091}" type="slidenum">
              <a:rPr lang="en-US" smtClean="0"/>
              <a:t>5</a:t>
            </a:fld>
            <a:endParaRPr lang="en-US"/>
          </a:p>
        </p:txBody>
      </p:sp>
    </p:spTree>
    <p:extLst>
      <p:ext uri="{BB962C8B-B14F-4D97-AF65-F5344CB8AC3E}">
        <p14:creationId xmlns:p14="http://schemas.microsoft.com/office/powerpoint/2010/main" val="32019179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Sequencing adapters are added to these fragments.</a:t>
            </a:r>
            <a:endParaRPr lang="en-US" dirty="0"/>
          </a:p>
        </p:txBody>
      </p:sp>
      <p:sp>
        <p:nvSpPr>
          <p:cNvPr id="4" name="Slide Number Placeholder 3"/>
          <p:cNvSpPr>
            <a:spLocks noGrp="1"/>
          </p:cNvSpPr>
          <p:nvPr>
            <p:ph type="sldNum" sz="quarter" idx="10"/>
          </p:nvPr>
        </p:nvSpPr>
        <p:spPr/>
        <p:txBody>
          <a:bodyPr/>
          <a:lstStyle/>
          <a:p>
            <a:fld id="{5917C2FF-42DD-4775-B4BF-8C9718BDE091}" type="slidenum">
              <a:rPr lang="en-US" smtClean="0"/>
              <a:t>6</a:t>
            </a:fld>
            <a:endParaRPr lang="en-US"/>
          </a:p>
        </p:txBody>
      </p:sp>
    </p:spTree>
    <p:extLst>
      <p:ext uri="{BB962C8B-B14F-4D97-AF65-F5344CB8AC3E}">
        <p14:creationId xmlns:p14="http://schemas.microsoft.com/office/powerpoint/2010/main" val="32681889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Then the sequencer reads the two ends of each DNA fragment (paired-reads).</a:t>
            </a:r>
            <a:endParaRPr lang="en-US" dirty="0"/>
          </a:p>
        </p:txBody>
      </p:sp>
      <p:sp>
        <p:nvSpPr>
          <p:cNvPr id="4" name="Slide Number Placeholder 3"/>
          <p:cNvSpPr>
            <a:spLocks noGrp="1"/>
          </p:cNvSpPr>
          <p:nvPr>
            <p:ph type="sldNum" sz="quarter" idx="10"/>
          </p:nvPr>
        </p:nvSpPr>
        <p:spPr/>
        <p:txBody>
          <a:bodyPr/>
          <a:lstStyle/>
          <a:p>
            <a:fld id="{5917C2FF-42DD-4775-B4BF-8C9718BDE091}" type="slidenum">
              <a:rPr lang="en-US" smtClean="0"/>
              <a:t>7</a:t>
            </a:fld>
            <a:endParaRPr lang="en-US"/>
          </a:p>
        </p:txBody>
      </p:sp>
    </p:spTree>
    <p:extLst>
      <p:ext uri="{BB962C8B-B14F-4D97-AF65-F5344CB8AC3E}">
        <p14:creationId xmlns:p14="http://schemas.microsoft.com/office/powerpoint/2010/main" val="1541524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So we obtain two sets of short reads stored in </a:t>
            </a:r>
            <a:r>
              <a:rPr lang="en-US" sz="1200" b="0" i="0" kern="1200" dirty="0" err="1">
                <a:solidFill>
                  <a:schemeClr val="tx1"/>
                </a:solidFill>
                <a:effectLst/>
                <a:latin typeface="+mn-lt"/>
                <a:ea typeface="+mn-ea"/>
                <a:cs typeface="+mn-cs"/>
              </a:rPr>
              <a:t>fastq</a:t>
            </a:r>
            <a:r>
              <a:rPr lang="en-US" sz="1200" b="0" i="0" kern="1200" dirty="0">
                <a:solidFill>
                  <a:schemeClr val="tx1"/>
                </a:solidFill>
                <a:effectLst/>
                <a:latin typeface="+mn-lt"/>
                <a:ea typeface="+mn-ea"/>
                <a:cs typeface="+mn-cs"/>
              </a:rPr>
              <a:t> files (</a:t>
            </a:r>
            <a:r>
              <a:rPr lang="en-US" dirty="0"/>
              <a:t>*_R1.fastq</a:t>
            </a:r>
            <a:r>
              <a:rPr lang="en-US" sz="1200" b="0" i="0" kern="1200" dirty="0">
                <a:solidFill>
                  <a:schemeClr val="tx1"/>
                </a:solidFill>
                <a:effectLst/>
                <a:latin typeface="+mn-lt"/>
                <a:ea typeface="+mn-ea"/>
                <a:cs typeface="+mn-cs"/>
              </a:rPr>
              <a:t>, </a:t>
            </a:r>
            <a:r>
              <a:rPr lang="en-US" dirty="0"/>
              <a:t>*_R2.fastq</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5917C2FF-42DD-4775-B4BF-8C9718BDE091}" type="slidenum">
              <a:rPr lang="en-US" smtClean="0"/>
              <a:t>8</a:t>
            </a:fld>
            <a:endParaRPr lang="en-US"/>
          </a:p>
        </p:txBody>
      </p:sp>
    </p:spTree>
    <p:extLst>
      <p:ext uri="{BB962C8B-B14F-4D97-AF65-F5344CB8AC3E}">
        <p14:creationId xmlns:p14="http://schemas.microsoft.com/office/powerpoint/2010/main" val="11849634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By aligning these short reads to the reference genome, we are able to reconstruct the full DNA fragment between each pair of sequenced reads, and to obtain the genomic position of each nucleosome.</a:t>
            </a:r>
            <a:endParaRPr lang="en-US" dirty="0"/>
          </a:p>
        </p:txBody>
      </p:sp>
      <p:sp>
        <p:nvSpPr>
          <p:cNvPr id="4" name="Slide Number Placeholder 3"/>
          <p:cNvSpPr>
            <a:spLocks noGrp="1"/>
          </p:cNvSpPr>
          <p:nvPr>
            <p:ph type="sldNum" sz="quarter" idx="10"/>
          </p:nvPr>
        </p:nvSpPr>
        <p:spPr/>
        <p:txBody>
          <a:bodyPr/>
          <a:lstStyle/>
          <a:p>
            <a:fld id="{5917C2FF-42DD-4775-B4BF-8C9718BDE091}" type="slidenum">
              <a:rPr lang="en-US" smtClean="0"/>
              <a:t>9</a:t>
            </a:fld>
            <a:endParaRPr lang="en-US"/>
          </a:p>
        </p:txBody>
      </p:sp>
    </p:spTree>
    <p:extLst>
      <p:ext uri="{BB962C8B-B14F-4D97-AF65-F5344CB8AC3E}">
        <p14:creationId xmlns:p14="http://schemas.microsoft.com/office/powerpoint/2010/main" val="27926081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normAutofit/>
          </a:bodyPr>
          <a:lstStyle>
            <a:lvl1pPr algn="ctr">
              <a:defRPr sz="405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4233827"/>
            <a:ext cx="9143999" cy="2624173"/>
          </a:xfrm>
          <a:prstGeom prst="rect">
            <a:avLst/>
          </a:prstGeom>
        </p:spPr>
      </p:pic>
    </p:spTree>
    <p:extLst>
      <p:ext uri="{BB962C8B-B14F-4D97-AF65-F5344CB8AC3E}">
        <p14:creationId xmlns:p14="http://schemas.microsoft.com/office/powerpoint/2010/main" val="2439630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986427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33659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419069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normAutofit/>
          </a:bodyPr>
          <a:lstStyle>
            <a:lvl1pPr algn="ctr">
              <a:defRPr sz="405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4233827"/>
            <a:ext cx="9143999" cy="2624173"/>
          </a:xfrm>
          <a:prstGeom prst="rect">
            <a:avLst/>
          </a:prstGeom>
        </p:spPr>
      </p:pic>
    </p:spTree>
    <p:extLst>
      <p:ext uri="{BB962C8B-B14F-4D97-AF65-F5344CB8AC3E}">
        <p14:creationId xmlns:p14="http://schemas.microsoft.com/office/powerpoint/2010/main" val="22640843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536573"/>
          </a:xfrm>
        </p:spPr>
        <p:txBody>
          <a:bodyPr/>
          <a:lstStyle/>
          <a:p>
            <a:r>
              <a:rPr lang="en-US" dirty="0"/>
              <a:t>Click to edit Master title style</a:t>
            </a:r>
          </a:p>
        </p:txBody>
      </p:sp>
      <p:sp>
        <p:nvSpPr>
          <p:cNvPr id="3" name="Content Placeholder 2"/>
          <p:cNvSpPr>
            <a:spLocks noGrp="1"/>
          </p:cNvSpPr>
          <p:nvPr>
            <p:ph idx="1"/>
          </p:nvPr>
        </p:nvSpPr>
        <p:spPr>
          <a:xfrm>
            <a:off x="628650" y="1143000"/>
            <a:ext cx="7886700" cy="5033963"/>
          </a:xfrm>
        </p:spPr>
        <p:txBody>
          <a:bodyPr/>
          <a:lstStyle>
            <a:lvl1pPr>
              <a:defRPr baseline="0">
                <a:solidFill>
                  <a:schemeClr val="tx1"/>
                </a:solidFill>
              </a:defRPr>
            </a:lvl1pPr>
            <a:lvl2pPr>
              <a:defRPr baseline="0">
                <a:solidFill>
                  <a:schemeClr val="tx1"/>
                </a:solidFill>
              </a:defRPr>
            </a:lvl2pPr>
            <a:lvl3pPr>
              <a:defRPr baseline="0">
                <a:solidFill>
                  <a:schemeClr val="tx1"/>
                </a:solidFill>
              </a:defRPr>
            </a:lvl3pPr>
            <a:lvl4pPr>
              <a:defRPr baseline="0">
                <a:solidFill>
                  <a:schemeClr val="tx1"/>
                </a:solidFill>
              </a:defRPr>
            </a:lvl4pPr>
            <a:lvl5pPr>
              <a:defRPr baseline="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p:cNvCxnSpPr/>
          <p:nvPr userDrawn="1"/>
        </p:nvCxnSpPr>
        <p:spPr>
          <a:xfrm>
            <a:off x="628650" y="901700"/>
            <a:ext cx="788670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662671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cxnSp>
        <p:nvCxnSpPr>
          <p:cNvPr id="4" name="Straight Connector 3"/>
          <p:cNvCxnSpPr/>
          <p:nvPr userDrawn="1"/>
        </p:nvCxnSpPr>
        <p:spPr>
          <a:xfrm>
            <a:off x="628650" y="4572000"/>
            <a:ext cx="788670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524690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20636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848464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3364183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33579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without nucleosomes">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normAutofit/>
          </a:bodyPr>
          <a:lstStyle>
            <a:lvl1pPr algn="ctr">
              <a:defRPr sz="405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Tree>
    <p:extLst>
      <p:ext uri="{BB962C8B-B14F-4D97-AF65-F5344CB8AC3E}">
        <p14:creationId xmlns:p14="http://schemas.microsoft.com/office/powerpoint/2010/main" val="36364528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6801704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29015688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77938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41287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7"/>
            <a:ext cx="7886700" cy="536573"/>
          </a:xfrm>
        </p:spPr>
        <p:txBody>
          <a:bodyPr/>
          <a:lstStyle/>
          <a:p>
            <a:r>
              <a:rPr lang="en-US" dirty="0"/>
              <a:t>Click to edit Master title style</a:t>
            </a:r>
          </a:p>
        </p:txBody>
      </p:sp>
      <p:sp>
        <p:nvSpPr>
          <p:cNvPr id="3" name="Content Placeholder 2"/>
          <p:cNvSpPr>
            <a:spLocks noGrp="1"/>
          </p:cNvSpPr>
          <p:nvPr>
            <p:ph idx="1"/>
          </p:nvPr>
        </p:nvSpPr>
        <p:spPr>
          <a:xfrm>
            <a:off x="628650" y="1143000"/>
            <a:ext cx="7886700" cy="5033963"/>
          </a:xfrm>
        </p:spPr>
        <p:txBody>
          <a:bodyPr/>
          <a:lstStyle>
            <a:lvl1pPr>
              <a:defRPr baseline="0">
                <a:solidFill>
                  <a:schemeClr val="tx1"/>
                </a:solidFill>
              </a:defRPr>
            </a:lvl1pPr>
            <a:lvl2pPr>
              <a:defRPr baseline="0">
                <a:solidFill>
                  <a:schemeClr val="tx1"/>
                </a:solidFill>
              </a:defRPr>
            </a:lvl2pPr>
            <a:lvl3pPr>
              <a:defRPr baseline="0">
                <a:solidFill>
                  <a:schemeClr val="tx1"/>
                </a:solidFill>
              </a:defRPr>
            </a:lvl3pPr>
            <a:lvl4pPr>
              <a:defRPr baseline="0">
                <a:solidFill>
                  <a:schemeClr val="tx1"/>
                </a:solidFill>
              </a:defRPr>
            </a:lvl4pPr>
            <a:lvl5pPr>
              <a:defRPr baseline="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p:cNvCxnSpPr/>
          <p:nvPr userDrawn="1"/>
        </p:nvCxnSpPr>
        <p:spPr>
          <a:xfrm>
            <a:off x="628650" y="901700"/>
            <a:ext cx="7886700" cy="0"/>
          </a:xfrm>
          <a:prstGeom prst="line">
            <a:avLst/>
          </a:prstGeom>
        </p:spPr>
        <p:style>
          <a:lnRef idx="1">
            <a:schemeClr val="dk1"/>
          </a:lnRef>
          <a:fillRef idx="0">
            <a:schemeClr val="dk1"/>
          </a:fillRef>
          <a:effectRef idx="0">
            <a:schemeClr val="dk1"/>
          </a:effectRef>
          <a:fontRef idx="minor">
            <a:schemeClr val="tx1"/>
          </a:fontRef>
        </p:style>
      </p:cxn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99022" y="6448426"/>
            <a:ext cx="627321" cy="393246"/>
          </a:xfrm>
          <a:prstGeom prst="rect">
            <a:avLst/>
          </a:prstGeom>
        </p:spPr>
      </p:pic>
    </p:spTree>
    <p:extLst>
      <p:ext uri="{BB962C8B-B14F-4D97-AF65-F5344CB8AC3E}">
        <p14:creationId xmlns:p14="http://schemas.microsoft.com/office/powerpoint/2010/main" val="3806304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cxnSp>
        <p:nvCxnSpPr>
          <p:cNvPr id="4" name="Straight Connector 3"/>
          <p:cNvCxnSpPr/>
          <p:nvPr userDrawn="1"/>
        </p:nvCxnSpPr>
        <p:spPr>
          <a:xfrm>
            <a:off x="628650" y="4572000"/>
            <a:ext cx="7886700" cy="0"/>
          </a:xfrm>
          <a:prstGeom prst="line">
            <a:avLst/>
          </a:prstGeom>
        </p:spPr>
        <p:style>
          <a:lnRef idx="1">
            <a:schemeClr val="dk1"/>
          </a:lnRef>
          <a:fillRef idx="0">
            <a:schemeClr val="dk1"/>
          </a:fillRef>
          <a:effectRef idx="0">
            <a:schemeClr val="dk1"/>
          </a:effectRef>
          <a:fontRef idx="minor">
            <a:schemeClr val="tx1"/>
          </a:fontRef>
        </p:style>
      </p:cxn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99022" y="6448426"/>
            <a:ext cx="627321" cy="393246"/>
          </a:xfrm>
          <a:prstGeom prst="rect">
            <a:avLst/>
          </a:prstGeom>
        </p:spPr>
      </p:pic>
    </p:spTree>
    <p:extLst>
      <p:ext uri="{BB962C8B-B14F-4D97-AF65-F5344CB8AC3E}">
        <p14:creationId xmlns:p14="http://schemas.microsoft.com/office/powerpoint/2010/main" val="1436111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6574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76524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84982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557878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4923697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8283021"/>
      </p:ext>
    </p:extLst>
  </p:cSld>
  <p:clrMap bg1="lt1" tx1="dk1" bg2="lt2" tx2="dk2" accent1="accent1" accent2="accent2" accent3="accent3" accent4="accent4" accent5="accent5" accent6="accent6" hlink="hlink" folHlink="folHlink"/>
  <p:sldLayoutIdLst>
    <p:sldLayoutId id="2147483661" r:id="rId1"/>
    <p:sldLayoutId id="2147483684"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txStyles>
    <p:titleStyle>
      <a:lvl1pPr algn="l" defTabSz="685800" rtl="0" eaLnBrk="1" latinLnBrk="0" hangingPunct="1">
        <a:lnSpc>
          <a:spcPct val="90000"/>
        </a:lnSpc>
        <a:spcBef>
          <a:spcPct val="0"/>
        </a:spcBef>
        <a:buNone/>
        <a:defRPr sz="3300" kern="1200">
          <a:solidFill>
            <a:schemeClr val="tx1"/>
          </a:solidFill>
          <a:latin typeface="Segoe UI Light" panose="020B0502040204020203"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baseline="0">
          <a:solidFill>
            <a:schemeClr val="bg1">
              <a:lumMod val="50000"/>
            </a:schemeClr>
          </a:solidFill>
          <a:latin typeface="Segoe UI Light" panose="020B0502040204020203"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baseline="0">
          <a:solidFill>
            <a:schemeClr val="bg1">
              <a:lumMod val="50000"/>
            </a:schemeClr>
          </a:solidFill>
          <a:latin typeface="Segoe UI Light" panose="020B0502040204020203"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baseline="0">
          <a:solidFill>
            <a:schemeClr val="bg1">
              <a:lumMod val="50000"/>
            </a:schemeClr>
          </a:solidFill>
          <a:latin typeface="Segoe UI Light" panose="020B0502040204020203"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baseline="0">
          <a:solidFill>
            <a:schemeClr val="bg1">
              <a:lumMod val="50000"/>
            </a:schemeClr>
          </a:solidFill>
          <a:latin typeface="Segoe UI Light" panose="020B0502040204020203"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baseline="0">
          <a:solidFill>
            <a:schemeClr val="bg1">
              <a:lumMod val="50000"/>
            </a:schemeClr>
          </a:solidFill>
          <a:latin typeface="Segoe UI Light" panose="020B0502040204020203"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9037747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Segoe UI Light" panose="020B0502040204020203" pitchFamily="34" charset="0"/>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baseline="0">
          <a:solidFill>
            <a:schemeClr val="bg1">
              <a:lumMod val="50000"/>
            </a:schemeClr>
          </a:solidFill>
          <a:latin typeface="Segoe UI Light" panose="020B0502040204020203"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baseline="0">
          <a:solidFill>
            <a:schemeClr val="bg1">
              <a:lumMod val="50000"/>
            </a:schemeClr>
          </a:solidFill>
          <a:latin typeface="Segoe UI Light" panose="020B0502040204020203"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baseline="0">
          <a:solidFill>
            <a:schemeClr val="bg1">
              <a:lumMod val="50000"/>
            </a:schemeClr>
          </a:solidFill>
          <a:latin typeface="Segoe UI Light" panose="020B0502040204020203"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baseline="0">
          <a:solidFill>
            <a:schemeClr val="bg1">
              <a:lumMod val="50000"/>
            </a:schemeClr>
          </a:solidFill>
          <a:latin typeface="Segoe UI Light" panose="020B0502040204020203"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baseline="0">
          <a:solidFill>
            <a:schemeClr val="bg1">
              <a:lumMod val="50000"/>
            </a:schemeClr>
          </a:solidFill>
          <a:latin typeface="Segoe UI Light" panose="020B0502040204020203"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2"/>
          <p:cNvSpPr txBox="1">
            <a:spLocks/>
          </p:cNvSpPr>
          <p:nvPr/>
        </p:nvSpPr>
        <p:spPr>
          <a:xfrm>
            <a:off x="0" y="669188"/>
            <a:ext cx="9144000" cy="2438400"/>
          </a:xfrm>
          <a:prstGeom prst="rect">
            <a:avLst/>
          </a:prstGeom>
        </p:spPr>
        <p:txBody>
          <a:bodyP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baseline="0">
                <a:solidFill>
                  <a:schemeClr val="bg1">
                    <a:lumMod val="50000"/>
                  </a:schemeClr>
                </a:solidFill>
                <a:latin typeface="Segoe UI Light" panose="020B0502040204020203" pitchFamily="34"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baseline="0">
                <a:solidFill>
                  <a:schemeClr val="bg1">
                    <a:lumMod val="50000"/>
                  </a:schemeClr>
                </a:solidFill>
                <a:latin typeface="Segoe UI Light" panose="020B0502040204020203" pitchFamily="34"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baseline="0">
                <a:solidFill>
                  <a:schemeClr val="bg1">
                    <a:lumMod val="50000"/>
                  </a:schemeClr>
                </a:solidFill>
                <a:latin typeface="Segoe UI Light" panose="020B0502040204020203" pitchFamily="34"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baseline="0">
                <a:solidFill>
                  <a:schemeClr val="bg1">
                    <a:lumMod val="50000"/>
                  </a:schemeClr>
                </a:solidFill>
                <a:latin typeface="Segoe UI Light" panose="020B0502040204020203" pitchFamily="34"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baseline="0">
                <a:solidFill>
                  <a:schemeClr val="bg1">
                    <a:lumMod val="50000"/>
                  </a:schemeClr>
                </a:solidFill>
                <a:latin typeface="Segoe UI Light" panose="020B0502040204020203" pitchFamily="34"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buNone/>
            </a:pPr>
            <a:r>
              <a:rPr lang="en-US" sz="3200" b="1" dirty="0">
                <a:solidFill>
                  <a:schemeClr val="tx1"/>
                </a:solidFill>
              </a:rPr>
              <a:t>Nucleosome positioning</a:t>
            </a:r>
            <a:endParaRPr lang="en-US" sz="3200" b="1" i="1" dirty="0">
              <a:solidFill>
                <a:schemeClr val="tx1"/>
              </a:solidFill>
            </a:endParaRPr>
          </a:p>
          <a:p>
            <a:pPr marL="0" indent="0" algn="ctr">
              <a:buNone/>
            </a:pPr>
            <a:endParaRPr lang="en-US" sz="1800" dirty="0">
              <a:solidFill>
                <a:schemeClr val="tx1"/>
              </a:solidFill>
            </a:endParaRPr>
          </a:p>
          <a:p>
            <a:pPr marL="0" indent="0" algn="ctr">
              <a:buNone/>
            </a:pPr>
            <a:r>
              <a:rPr lang="en-US" sz="2800" dirty="0">
                <a:solidFill>
                  <a:schemeClr val="tx1"/>
                </a:solidFill>
              </a:rPr>
              <a:t>Răzvan V. Chereji</a:t>
            </a:r>
            <a:endParaRPr lang="en-US" sz="2800" baseline="30000" dirty="0">
              <a:solidFill>
                <a:schemeClr val="tx1"/>
              </a:solidFill>
            </a:endParaRPr>
          </a:p>
        </p:txBody>
      </p:sp>
      <p:sp>
        <p:nvSpPr>
          <p:cNvPr id="2" name="TextBox 1"/>
          <p:cNvSpPr txBox="1"/>
          <p:nvPr/>
        </p:nvSpPr>
        <p:spPr>
          <a:xfrm>
            <a:off x="0" y="2505511"/>
            <a:ext cx="9144000" cy="769441"/>
          </a:xfrm>
          <a:prstGeom prst="rect">
            <a:avLst/>
          </a:prstGeom>
          <a:noFill/>
        </p:spPr>
        <p:txBody>
          <a:bodyPr wrap="square" rtlCol="0">
            <a:spAutoFit/>
          </a:bodyPr>
          <a:lstStyle/>
          <a:p>
            <a:pPr lvl="0" algn="ctr"/>
            <a:r>
              <a:rPr lang="en-US" sz="2200" i="1" dirty="0">
                <a:solidFill>
                  <a:prstClr val="black"/>
                </a:solidFill>
                <a:latin typeface="Segoe UI Light" panose="020B0502040204020203" pitchFamily="34" charset="0"/>
              </a:rPr>
              <a:t>Eunice Kennedy Shriver</a:t>
            </a:r>
          </a:p>
          <a:p>
            <a:pPr lvl="0" algn="ctr"/>
            <a:r>
              <a:rPr lang="en-US" sz="2200" dirty="0">
                <a:solidFill>
                  <a:prstClr val="black"/>
                </a:solidFill>
                <a:latin typeface="Segoe UI Light" panose="020B0502040204020203" pitchFamily="34" charset="0"/>
              </a:rPr>
              <a:t>National Institute of Child Health and Human Development</a:t>
            </a:r>
          </a:p>
        </p:txBody>
      </p:sp>
      <p:sp>
        <p:nvSpPr>
          <p:cNvPr id="3" name="TextBox 2"/>
          <p:cNvSpPr txBox="1"/>
          <p:nvPr/>
        </p:nvSpPr>
        <p:spPr>
          <a:xfrm>
            <a:off x="0" y="4893302"/>
            <a:ext cx="9144000" cy="1107996"/>
          </a:xfrm>
          <a:prstGeom prst="rect">
            <a:avLst/>
          </a:prstGeom>
          <a:noFill/>
        </p:spPr>
        <p:txBody>
          <a:bodyPr wrap="square" rtlCol="0">
            <a:spAutoFit/>
          </a:bodyPr>
          <a:lstStyle/>
          <a:p>
            <a:pPr lvl="0" algn="ctr"/>
            <a:r>
              <a:rPr lang="es-ES" sz="2200" dirty="0">
                <a:solidFill>
                  <a:prstClr val="black"/>
                </a:solidFill>
                <a:latin typeface="Segoe UI Light" panose="020B0502040204020203" pitchFamily="34" charset="0"/>
              </a:rPr>
              <a:t>CONICET</a:t>
            </a:r>
          </a:p>
          <a:p>
            <a:pPr lvl="0" algn="ctr"/>
            <a:r>
              <a:rPr lang="pt-BR" sz="2200" dirty="0" err="1">
                <a:solidFill>
                  <a:prstClr val="black"/>
                </a:solidFill>
                <a:latin typeface="Segoe UI Light" panose="020B0502040204020203" pitchFamily="34" charset="0"/>
              </a:rPr>
              <a:t>November</a:t>
            </a:r>
            <a:r>
              <a:rPr lang="pt-BR" sz="2200" dirty="0">
                <a:solidFill>
                  <a:prstClr val="black"/>
                </a:solidFill>
                <a:latin typeface="Segoe UI Light" panose="020B0502040204020203" pitchFamily="34" charset="0"/>
              </a:rPr>
              <a:t> 23, 2018 </a:t>
            </a:r>
          </a:p>
          <a:p>
            <a:pPr lvl="0" algn="ctr"/>
            <a:r>
              <a:rPr lang="pt-BR" sz="2200" dirty="0">
                <a:solidFill>
                  <a:prstClr val="black"/>
                </a:solidFill>
                <a:latin typeface="Segoe UI Light" panose="020B0502040204020203" pitchFamily="34" charset="0"/>
              </a:rPr>
              <a:t>Buenos Aires, Argentina</a:t>
            </a:r>
            <a:endParaRPr lang="en-US" sz="2200" dirty="0">
              <a:solidFill>
                <a:prstClr val="black"/>
              </a:solidFill>
              <a:latin typeface="Segoe UI Light" panose="020B0502040204020203" pitchFamily="34" charset="0"/>
            </a:endParaRPr>
          </a:p>
        </p:txBody>
      </p:sp>
      <p:pic>
        <p:nvPicPr>
          <p:cNvPr id="7" name="Picture 6">
            <a:extLst>
              <a:ext uri="{FF2B5EF4-FFF2-40B4-BE49-F238E27FC236}">
                <a16:creationId xmlns:a16="http://schemas.microsoft.com/office/drawing/2014/main" id="{83DD34FE-FCD9-4B65-B09B-F841DCB1E64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61459" y="3367418"/>
            <a:ext cx="1021082" cy="640081"/>
          </a:xfrm>
          <a:prstGeom prst="rect">
            <a:avLst/>
          </a:prstGeom>
        </p:spPr>
      </p:pic>
    </p:spTree>
    <p:extLst>
      <p:ext uri="{BB962C8B-B14F-4D97-AF65-F5344CB8AC3E}">
        <p14:creationId xmlns:p14="http://schemas.microsoft.com/office/powerpoint/2010/main" val="28406343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500" dirty="0"/>
              <a:t>Let’s see now how we can do this.</a:t>
            </a:r>
          </a:p>
        </p:txBody>
      </p:sp>
    </p:spTree>
    <p:extLst>
      <p:ext uri="{BB962C8B-B14F-4D97-AF65-F5344CB8AC3E}">
        <p14:creationId xmlns:p14="http://schemas.microsoft.com/office/powerpoint/2010/main" val="4043252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Nucleosome – the basic unit of DNA packaging</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8463" y="1260565"/>
            <a:ext cx="6527074" cy="4895305"/>
          </a:xfrm>
          <a:prstGeom prst="rect">
            <a:avLst/>
          </a:prstGeom>
        </p:spPr>
      </p:pic>
    </p:spTree>
    <p:extLst>
      <p:ext uri="{BB962C8B-B14F-4D97-AF65-F5344CB8AC3E}">
        <p14:creationId xmlns:p14="http://schemas.microsoft.com/office/powerpoint/2010/main" val="38353904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3500" dirty="0"/>
              <a:t>Nucleosome mapping</a:t>
            </a:r>
          </a:p>
        </p:txBody>
      </p:sp>
    </p:spTree>
    <p:extLst>
      <p:ext uri="{BB962C8B-B14F-4D97-AF65-F5344CB8AC3E}">
        <p14:creationId xmlns:p14="http://schemas.microsoft.com/office/powerpoint/2010/main" val="1645045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Nucleosome </a:t>
            </a:r>
            <a:r>
              <a:rPr lang="en-US" dirty="0"/>
              <a:t>mapping: MNase-Seq</a:t>
            </a:r>
          </a:p>
        </p:txBody>
      </p:sp>
      <p:sp>
        <p:nvSpPr>
          <p:cNvPr id="6" name="TextBox 5"/>
          <p:cNvSpPr txBox="1"/>
          <p:nvPr/>
        </p:nvSpPr>
        <p:spPr>
          <a:xfrm>
            <a:off x="0" y="6488668"/>
            <a:ext cx="4982646" cy="369332"/>
          </a:xfrm>
          <a:prstGeom prst="rect">
            <a:avLst/>
          </a:prstGeom>
          <a:noFill/>
        </p:spPr>
        <p:txBody>
          <a:bodyPr wrap="none" rtlCol="0">
            <a:spAutoFit/>
          </a:bodyPr>
          <a:lstStyle/>
          <a:p>
            <a:r>
              <a:rPr lang="en-US" dirty="0">
                <a:latin typeface="Segoe UI Light" panose="020B0502040204020203" pitchFamily="34" charset="0"/>
              </a:rPr>
              <a:t>Micrococcal nuclease (MNase): endo-exonuclease</a:t>
            </a: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345553" y="990065"/>
            <a:ext cx="3697232" cy="5498603"/>
          </a:xfrm>
          <a:prstGeom prst="rect">
            <a:avLst/>
          </a:prstGeom>
        </p:spPr>
      </p:pic>
    </p:spTree>
    <p:extLst>
      <p:ext uri="{BB962C8B-B14F-4D97-AF65-F5344CB8AC3E}">
        <p14:creationId xmlns:p14="http://schemas.microsoft.com/office/powerpoint/2010/main" val="3227477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Nucleosome </a:t>
            </a:r>
            <a:r>
              <a:rPr lang="en-US" dirty="0"/>
              <a:t>mapping: MNase-Seq</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4963" y="990065"/>
            <a:ext cx="3695365" cy="5498603"/>
          </a:xfrm>
          <a:prstGeom prst="rect">
            <a:avLst/>
          </a:prstGeom>
        </p:spPr>
      </p:pic>
    </p:spTree>
    <p:extLst>
      <p:ext uri="{BB962C8B-B14F-4D97-AF65-F5344CB8AC3E}">
        <p14:creationId xmlns:p14="http://schemas.microsoft.com/office/powerpoint/2010/main" val="816992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Nucleosome </a:t>
            </a:r>
            <a:r>
              <a:rPr lang="en-US" dirty="0"/>
              <a:t>mapping: MNase-Seq</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4963" y="990066"/>
            <a:ext cx="3695365" cy="5498601"/>
          </a:xfrm>
          <a:prstGeom prst="rect">
            <a:avLst/>
          </a:prstGeom>
        </p:spPr>
      </p:pic>
    </p:spTree>
    <p:extLst>
      <p:ext uri="{BB962C8B-B14F-4D97-AF65-F5344CB8AC3E}">
        <p14:creationId xmlns:p14="http://schemas.microsoft.com/office/powerpoint/2010/main" val="2928290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Nucleosome </a:t>
            </a:r>
            <a:r>
              <a:rPr lang="en-US" dirty="0"/>
              <a:t>mapping: MNase-Seq</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4963" y="990066"/>
            <a:ext cx="3695364" cy="5498601"/>
          </a:xfrm>
          <a:prstGeom prst="rect">
            <a:avLst/>
          </a:prstGeom>
        </p:spPr>
      </p:pic>
    </p:spTree>
    <p:extLst>
      <p:ext uri="{BB962C8B-B14F-4D97-AF65-F5344CB8AC3E}">
        <p14:creationId xmlns:p14="http://schemas.microsoft.com/office/powerpoint/2010/main" val="3921370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Nucleosome </a:t>
            </a:r>
            <a:r>
              <a:rPr lang="en-US" dirty="0"/>
              <a:t>mapping: MNase-Seq</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4963" y="990066"/>
            <a:ext cx="3695364" cy="5498600"/>
          </a:xfrm>
          <a:prstGeom prst="rect">
            <a:avLst/>
          </a:prstGeom>
        </p:spPr>
      </p:pic>
    </p:spTree>
    <p:extLst>
      <p:ext uri="{BB962C8B-B14F-4D97-AF65-F5344CB8AC3E}">
        <p14:creationId xmlns:p14="http://schemas.microsoft.com/office/powerpoint/2010/main" val="29354676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Nucleosome </a:t>
            </a:r>
            <a:r>
              <a:rPr lang="en-US" dirty="0"/>
              <a:t>mapping: MNase-Seq</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4963" y="990066"/>
            <a:ext cx="3695363" cy="5498600"/>
          </a:xfrm>
          <a:prstGeom prst="rect">
            <a:avLst/>
          </a:prstGeom>
        </p:spPr>
      </p:pic>
    </p:spTree>
    <p:extLst>
      <p:ext uri="{BB962C8B-B14F-4D97-AF65-F5344CB8AC3E}">
        <p14:creationId xmlns:p14="http://schemas.microsoft.com/office/powerpoint/2010/main" val="3291247773"/>
      </p:ext>
    </p:extLst>
  </p:cSld>
  <p:clrMapOvr>
    <a:masterClrMapping/>
  </p:clrMapOvr>
</p:sld>
</file>

<file path=ppt/theme/theme1.xml><?xml version="1.0" encoding="utf-8"?>
<a:theme xmlns:a="http://schemas.openxmlformats.org/drawingml/2006/main" name="Clean_Presentation_Theme_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ean_Presentation_Theme_1" id="{A252B248-DCAF-4480-A2C1-2D6EDA587E10}" vid="{11F2C85F-E69C-4A07-A44D-EECD7BD1D39C}"/>
    </a:ext>
  </a:extLst>
</a:theme>
</file>

<file path=ppt/theme/theme2.xml><?xml version="1.0" encoding="utf-8"?>
<a:theme xmlns:a="http://schemas.openxmlformats.org/drawingml/2006/main" name="1_Clean_Presentation_Theme_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ean_Presentation_Theme_1" id="{A252B248-DCAF-4480-A2C1-2D6EDA587E10}" vid="{11F2C85F-E69C-4A07-A44D-EECD7BD1D39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Clean_Presentation_Theme_1</Template>
  <TotalTime>23762</TotalTime>
  <Words>332</Words>
  <Application>Microsoft Macintosh PowerPoint</Application>
  <PresentationFormat>On-screen Show (4:3)</PresentationFormat>
  <Paragraphs>38</Paragraphs>
  <Slides>10</Slides>
  <Notes>10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10</vt:i4>
      </vt:variant>
    </vt:vector>
  </HeadingPairs>
  <TitlesOfParts>
    <vt:vector size="15" baseType="lpstr">
      <vt:lpstr>Segoe UI Light</vt:lpstr>
      <vt:lpstr>Calibri</vt:lpstr>
      <vt:lpstr>Arial</vt:lpstr>
      <vt:lpstr>Clean_Presentation_Theme_1</vt:lpstr>
      <vt:lpstr>1_Clean_Presentation_Theme_1</vt:lpstr>
      <vt:lpstr>PowerPoint Presentation</vt:lpstr>
      <vt:lpstr>Nucleosome – the basic unit of DNA packaging</vt:lpstr>
      <vt:lpstr>Nucleosome mapping</vt:lpstr>
      <vt:lpstr>Nucleosome mapping: MNase-Seq</vt:lpstr>
      <vt:lpstr>Nucleosome mapping: MNase-Seq</vt:lpstr>
      <vt:lpstr>Nucleosome mapping: MNase-Seq</vt:lpstr>
      <vt:lpstr>Nucleosome mapping: MNase-Seq</vt:lpstr>
      <vt:lpstr>Nucleosome mapping: MNase-Seq</vt:lpstr>
      <vt:lpstr>Nucleosome mapping: MNase-Seq</vt:lpstr>
      <vt:lpstr>Let’s see now how we can do this.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Razvan Chereji</dc:creator>
  <cp:lastModifiedBy>Chereji, Razvan (NIH/NICHD) [E]</cp:lastModifiedBy>
  <cp:revision>1027</cp:revision>
  <cp:lastPrinted>2017-12-06T02:47:35Z</cp:lastPrinted>
  <dcterms:created xsi:type="dcterms:W3CDTF">2013-05-22T16:29:49Z</dcterms:created>
  <dcterms:modified xsi:type="dcterms:W3CDTF">2018-11-22T18:22:45Z</dcterms:modified>
</cp:coreProperties>
</file>